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59" r:id="rId7"/>
    <p:sldId id="269" r:id="rId8"/>
    <p:sldId id="270" r:id="rId9"/>
    <p:sldId id="271" r:id="rId10"/>
    <p:sldId id="274" r:id="rId11"/>
    <p:sldId id="267" r:id="rId12"/>
    <p:sldId id="275" r:id="rId13"/>
    <p:sldId id="278" r:id="rId14"/>
    <p:sldId id="280"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34"/>
    <p:restoredTop sz="94718"/>
  </p:normalViewPr>
  <p:slideViewPr>
    <p:cSldViewPr snapToGrid="0" snapToObjects="1">
      <p:cViewPr varScale="1">
        <p:scale>
          <a:sx n="191" d="100"/>
          <a:sy n="191" d="100"/>
        </p:scale>
        <p:origin x="2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a better image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3DA4A57A-0DEC-5D44-8CA7-35E6775A897D}" type="datetime1">
              <a:rPr lang="en-US" smtClean="0"/>
              <a:t>5/6/21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8D69D-AA53-5A4A-8BD5-FA347DEBEC44}" type="datetime1">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F342D-39F1-FD45-A118-8376CD16A7DA}" type="datetime1">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9A4A0-BDBD-7949-B9EF-09874C62DFD9}" type="datetime1">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847534" y="6492240"/>
            <a:ext cx="321502" cy="36576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0F67EAA7-E16E-2B4F-A722-9D787DA7A71B}" type="datetime1">
              <a:rPr lang="en-US" smtClean="0"/>
              <a:t>5/6/21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2A296-DE32-C940-B27D-6CCE5121A3C4}" type="datetime1">
              <a:rPr lang="en-US" smtClean="0"/>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5C23176-B64C-7A42-A59B-B88A98FCFE4E}" type="datetime1">
              <a:rPr lang="en-US" smtClean="0"/>
              <a:t>5/6/21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FABF96-7930-7343-A36E-C70A5FF925D5}" type="datetime1">
              <a:rPr lang="en-US" smtClean="0"/>
              <a:t>5/6/21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1373F-DB7D-D646-939C-8936C9415705}" type="datetime1">
              <a:rPr lang="en-US" smtClean="0"/>
              <a:t>5/6/21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D3186088-5D3E-384D-B66A-2704DDDBC2F7}" type="datetime1">
              <a:rPr lang="en-US" smtClean="0"/>
              <a:t>5/6/21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0B2B166B-3015-A946-9FE1-A7CA5A6C8263}" type="datetime1">
              <a:rPr lang="en-US" smtClean="0"/>
              <a:t>5/6/21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459D08BE-BE06-A545-B6DB-642517E4165A}" type="datetime1">
              <a:rPr lang="en-US" smtClean="0"/>
              <a:t>5/6/21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rystal_128_Forward.sv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en.m.wikipedia.org/wiki/File:Flag_of_Sweden.sv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publicdomainfiles.com/show_file.php?id=13489777212478"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58396" TargetMode="External"/><Relationship Id="rId10" Type="http://schemas.openxmlformats.org/officeDocument/2006/relationships/hyperlink" Target="https://freesvg.org/vector-clip-art-of-corrupt-stamp"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learning-png/download/46924"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transparency.org/en/cpi/2020" TargetMode="External"/><Relationship Id="rId7" Type="http://schemas.openxmlformats.org/officeDocument/2006/relationships/hyperlink" Target="http://www.kaggle.com/paultimothymooney/latitude-and-longitude-for-every-country-and-state"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stackoverflow.com/questions/40470175/boxplot-outliers-labels-python"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334684"/>
            <a:ext cx="10058400" cy="1371600"/>
          </a:xfrm>
        </p:spPr>
        <p:txBody>
          <a:bodyPr/>
          <a:lstStyle/>
          <a:p>
            <a:r>
              <a:rPr lang="en-US" dirty="0"/>
              <a:t>Global Data</a:t>
            </a:r>
            <a:br>
              <a:rPr lang="en-US" dirty="0"/>
            </a:br>
            <a:r>
              <a:rPr lang="en-US" sz="2800" dirty="0"/>
              <a:t>Fun to look at, difficult to interpret</a:t>
            </a:r>
            <a:endParaRPr lang="en-US" dirty="0"/>
          </a:p>
        </p:txBody>
      </p:sp>
      <p:pic>
        <p:nvPicPr>
          <p:cNvPr id="5" name="Content Placeholder 4">
            <a:extLst>
              <a:ext uri="{FF2B5EF4-FFF2-40B4-BE49-F238E27FC236}">
                <a16:creationId xmlns:a16="http://schemas.microsoft.com/office/drawing/2014/main" id="{1A9EA377-3663-4D80-B86B-D9B4F9DC43D3}"/>
              </a:ext>
            </a:extLst>
          </p:cNvPr>
          <p:cNvPicPr>
            <a:picLocks noGrp="1" noChangeAspect="1"/>
          </p:cNvPicPr>
          <p:nvPr>
            <p:ph idx="1"/>
          </p:nvPr>
        </p:nvPicPr>
        <p:blipFill rotWithShape="1">
          <a:blip r:embed="rId2"/>
          <a:srcRect l="4421" r="1440" b="9396"/>
          <a:stretch/>
        </p:blipFill>
        <p:spPr>
          <a:xfrm>
            <a:off x="538067" y="2014193"/>
            <a:ext cx="5486401" cy="2817620"/>
          </a:xfrm>
          <a:prstGeom prst="rect">
            <a:avLst/>
          </a:prstGeom>
        </p:spPr>
      </p:pic>
      <p:pic>
        <p:nvPicPr>
          <p:cNvPr id="3" name="Picture 2">
            <a:extLst>
              <a:ext uri="{FF2B5EF4-FFF2-40B4-BE49-F238E27FC236}">
                <a16:creationId xmlns:a16="http://schemas.microsoft.com/office/drawing/2014/main" id="{F9F3ADFD-17F1-4BD6-AE95-D8AAA809FEF8}"/>
              </a:ext>
            </a:extLst>
          </p:cNvPr>
          <p:cNvPicPr>
            <a:picLocks noChangeAspect="1"/>
          </p:cNvPicPr>
          <p:nvPr/>
        </p:nvPicPr>
        <p:blipFill>
          <a:blip r:embed="rId3"/>
          <a:stretch>
            <a:fillRect/>
          </a:stretch>
        </p:blipFill>
        <p:spPr>
          <a:xfrm>
            <a:off x="6167532" y="2014194"/>
            <a:ext cx="5486401" cy="2817619"/>
          </a:xfrm>
          <a:prstGeom prst="rect">
            <a:avLst/>
          </a:prstGeom>
        </p:spPr>
      </p:pic>
      <p:sp>
        <p:nvSpPr>
          <p:cNvPr id="4" name="TextBox 3">
            <a:extLst>
              <a:ext uri="{FF2B5EF4-FFF2-40B4-BE49-F238E27FC236}">
                <a16:creationId xmlns:a16="http://schemas.microsoft.com/office/drawing/2014/main" id="{E0104B5A-3D46-43B1-9598-3CFCEC25EAF8}"/>
              </a:ext>
            </a:extLst>
          </p:cNvPr>
          <p:cNvSpPr txBox="1"/>
          <p:nvPr/>
        </p:nvSpPr>
        <p:spPr>
          <a:xfrm>
            <a:off x="538067" y="5010538"/>
            <a:ext cx="10683551" cy="1031051"/>
          </a:xfrm>
          <a:prstGeom prst="rect">
            <a:avLst/>
          </a:prstGeom>
          <a:noFill/>
        </p:spPr>
        <p:txBody>
          <a:bodyPr wrap="square" rtlCol="0">
            <a:spAutoFit/>
          </a:bodyPr>
          <a:lstStyle/>
          <a:p>
            <a:pPr algn="ctr"/>
            <a:r>
              <a:rPr lang="en-US" sz="1650" dirty="0"/>
              <a:t>We considered several independent variables but at the global level, the signal was lost in the noise.</a:t>
            </a:r>
          </a:p>
          <a:p>
            <a:pPr algn="ctr"/>
            <a:endParaRPr lang="en-US" sz="1650" dirty="0"/>
          </a:p>
          <a:p>
            <a:pPr algn="ctr"/>
            <a:r>
              <a:rPr lang="en-US" sz="2800" dirty="0"/>
              <a:t>We needed more granularity!</a:t>
            </a:r>
            <a:r>
              <a:rPr lang="en-US" sz="1650" dirty="0"/>
              <a:t> </a:t>
            </a:r>
          </a:p>
        </p:txBody>
      </p:sp>
      <p:sp>
        <p:nvSpPr>
          <p:cNvPr id="6" name="Slide Number Placeholder 5">
            <a:extLst>
              <a:ext uri="{FF2B5EF4-FFF2-40B4-BE49-F238E27FC236}">
                <a16:creationId xmlns:a16="http://schemas.microsoft.com/office/drawing/2014/main" id="{74FB98E6-6A94-C442-87B6-F5405961C715}"/>
              </a:ext>
            </a:extLst>
          </p:cNvPr>
          <p:cNvSpPr>
            <a:spLocks noGrp="1"/>
          </p:cNvSpPr>
          <p:nvPr>
            <p:ph type="sldNum" sz="quarter" idx="12"/>
          </p:nvPr>
        </p:nvSpPr>
        <p:spPr/>
        <p:txBody>
          <a:bodyPr/>
          <a:lstStyle/>
          <a:p>
            <a:fld id="{34B7E4EF-A1BD-40F4-AB7B-04F084DD991D}" type="slidenum">
              <a:rPr lang="en-US" smtClean="0"/>
              <a:t>10</a:t>
            </a:fld>
            <a:endParaRPr lang="en-US"/>
          </a:p>
        </p:txBody>
      </p:sp>
    </p:spTree>
    <p:extLst>
      <p:ext uri="{BB962C8B-B14F-4D97-AF65-F5344CB8AC3E}">
        <p14:creationId xmlns:p14="http://schemas.microsoft.com/office/powerpoint/2010/main" val="156517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65760" y="365760"/>
            <a:ext cx="10058400" cy="731520"/>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among all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2"/>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2051646" y="6488668"/>
            <a:ext cx="2076685" cy="369332"/>
          </a:xfrm>
          <a:prstGeom prst="rect">
            <a:avLst/>
          </a:prstGeom>
          <a:noFill/>
        </p:spPr>
        <p:txBody>
          <a:bodyPr wrap="square" rtlCol="0">
            <a:spAutoFit/>
          </a:bodyPr>
          <a:lstStyle/>
          <a:p>
            <a:r>
              <a:rPr lang="en-US" sz="900" dirty="0">
                <a:hlinkClick r:id="rId4" tooltip="https://commons.wikimedia.org/wiki/File:Crystal_128_Forward.svg"/>
              </a:rPr>
              <a:t>This Photo</a:t>
            </a:r>
            <a:r>
              <a:rPr lang="en-US" sz="900" dirty="0"/>
              <a:t> by Unknown Author is licensed under </a:t>
            </a:r>
            <a:r>
              <a:rPr lang="en-US" sz="900" dirty="0">
                <a:hlinkClick r:id="rId5" tooltip="https://creativecommons.org/licenses/by-sa/3.0/"/>
              </a:rPr>
              <a:t>CC BY-SA</a:t>
            </a:r>
            <a:endParaRPr lang="en-US" sz="900" dirty="0"/>
          </a:p>
        </p:txBody>
      </p:sp>
      <p:sp>
        <p:nvSpPr>
          <p:cNvPr id="5" name="Slide Number Placeholder 4">
            <a:extLst>
              <a:ext uri="{FF2B5EF4-FFF2-40B4-BE49-F238E27FC236}">
                <a16:creationId xmlns:a16="http://schemas.microsoft.com/office/drawing/2014/main" id="{24677ECD-A886-954F-82DC-2C205FB627B0}"/>
              </a:ext>
            </a:extLst>
          </p:cNvPr>
          <p:cNvSpPr>
            <a:spLocks noGrp="1"/>
          </p:cNvSpPr>
          <p:nvPr>
            <p:ph type="sldNum" sz="quarter" idx="12"/>
          </p:nvPr>
        </p:nvSpPr>
        <p:spPr/>
        <p:txBody>
          <a:bodyPr/>
          <a:lstStyle/>
          <a:p>
            <a:fld id="{34B7E4EF-A1BD-40F4-AB7B-04F084DD991D}" type="slidenum">
              <a:rPr lang="en-US" smtClean="0"/>
              <a:t>11</a:t>
            </a:fld>
            <a:endParaRPr lang="en-US"/>
          </a:p>
        </p:txBody>
      </p:sp>
    </p:spTree>
    <p:extLst>
      <p:ext uri="{BB962C8B-B14F-4D97-AF65-F5344CB8AC3E}">
        <p14:creationId xmlns:p14="http://schemas.microsoft.com/office/powerpoint/2010/main" val="22855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European Data</a:t>
            </a:r>
          </a:p>
        </p:txBody>
      </p:sp>
      <p:sp>
        <p:nvSpPr>
          <p:cNvPr id="4" name="Slide Number Placeholder 3">
            <a:extLst>
              <a:ext uri="{FF2B5EF4-FFF2-40B4-BE49-F238E27FC236}">
                <a16:creationId xmlns:a16="http://schemas.microsoft.com/office/drawing/2014/main" id="{A7AE8C3C-FCDC-E043-A2A5-970DCDECC2C1}"/>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39595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65760" y="365760"/>
            <a:ext cx="10058400" cy="731520"/>
          </a:xfrm>
        </p:spPr>
        <p:txBody>
          <a:bodyPr/>
          <a:lstStyle/>
          <a:p>
            <a:r>
              <a:rPr lang="en-US" dirty="0"/>
              <a:t>STILL 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2"/>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3"/>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4"/>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5"/>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6"/>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7"/>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
        <p:nvSpPr>
          <p:cNvPr id="3" name="Slide Number Placeholder 2">
            <a:extLst>
              <a:ext uri="{FF2B5EF4-FFF2-40B4-BE49-F238E27FC236}">
                <a16:creationId xmlns:a16="http://schemas.microsoft.com/office/drawing/2014/main" id="{2AFC11DD-516A-DF45-8D4D-F3C212218C42}"/>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368871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2"/>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3"/>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
        <p:nvSpPr>
          <p:cNvPr id="3" name="Slide Number Placeholder 2">
            <a:extLst>
              <a:ext uri="{FF2B5EF4-FFF2-40B4-BE49-F238E27FC236}">
                <a16:creationId xmlns:a16="http://schemas.microsoft.com/office/drawing/2014/main" id="{B7D685EF-BB55-B64A-B462-C072F8197521}"/>
              </a:ext>
            </a:extLst>
          </p:cNvPr>
          <p:cNvSpPr>
            <a:spLocks noGrp="1"/>
          </p:cNvSpPr>
          <p:nvPr>
            <p:ph type="sldNum" sz="quarter" idx="12"/>
          </p:nvPr>
        </p:nvSpPr>
        <p:spPr/>
        <p:txBody>
          <a:bodyPr/>
          <a:lstStyle/>
          <a:p>
            <a:fld id="{34B7E4EF-A1BD-40F4-AB7B-04F084DD991D}" type="slidenum">
              <a:rPr lang="en-US" smtClean="0"/>
              <a:t>14</a:t>
            </a:fld>
            <a:endParaRPr lang="en-US"/>
          </a:p>
        </p:txBody>
      </p:sp>
    </p:spTree>
    <p:extLst>
      <p:ext uri="{BB962C8B-B14F-4D97-AF65-F5344CB8AC3E}">
        <p14:creationId xmlns:p14="http://schemas.microsoft.com/office/powerpoint/2010/main" val="4372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2"/>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905506"/>
            <a:ext cx="4637315" cy="3046988"/>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Russian to judgment!</a:t>
            </a:r>
          </a:p>
          <a:p>
            <a:endParaRPr lang="en-US" sz="2400" dirty="0"/>
          </a:p>
          <a:p>
            <a:r>
              <a:rPr lang="en-US" sz="2400" dirty="0"/>
              <a:t>We included Russia in the European dataset, despite the fact that it is trans-continental</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15</a:t>
            </a:fld>
            <a:endParaRPr lang="en-US"/>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65760" y="365760"/>
            <a:ext cx="10058400" cy="731520"/>
          </a:xfrm>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2"/>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3"/>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226CD31-6A4A-C44D-8064-B73B901F1A48}"/>
              </a:ext>
            </a:extLst>
          </p:cNvPr>
          <p:cNvSpPr>
            <a:spLocks noGrp="1"/>
          </p:cNvSpPr>
          <p:nvPr>
            <p:ph type="sldNum" sz="quarter" idx="12"/>
          </p:nvPr>
        </p:nvSpPr>
        <p:spPr/>
        <p:txBody>
          <a:bodyPr/>
          <a:lstStyle/>
          <a:p>
            <a:fld id="{34B7E4EF-A1BD-40F4-AB7B-04F084DD991D}" type="slidenum">
              <a:rPr lang="en-US" smtClean="0"/>
              <a:t>16</a:t>
            </a:fld>
            <a:endParaRPr lang="en-US"/>
          </a:p>
        </p:txBody>
      </p:sp>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65760" y="365760"/>
            <a:ext cx="10058400" cy="731520"/>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2"/>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
        <p:nvSpPr>
          <p:cNvPr id="3" name="TextBox 2">
            <a:extLst>
              <a:ext uri="{FF2B5EF4-FFF2-40B4-BE49-F238E27FC236}">
                <a16:creationId xmlns:a16="http://schemas.microsoft.com/office/drawing/2014/main" id="{BC27E033-94B0-1B46-8B21-757790311D8D}"/>
              </a:ext>
            </a:extLst>
          </p:cNvPr>
          <p:cNvSpPr txBox="1"/>
          <p:nvPr/>
        </p:nvSpPr>
        <p:spPr>
          <a:xfrm>
            <a:off x="9557815" y="5362627"/>
            <a:ext cx="2254851" cy="1061829"/>
          </a:xfrm>
          <a:prstGeom prst="rect">
            <a:avLst/>
          </a:prstGeom>
          <a:noFill/>
        </p:spPr>
        <p:txBody>
          <a:bodyPr wrap="square" rtlCol="0">
            <a:spAutoFit/>
          </a:bodyPr>
          <a:lstStyle/>
          <a:p>
            <a:r>
              <a:rPr lang="en-US" sz="1050" dirty="0"/>
              <a:t>If you remove Sweden from the data due to the failure* of their plan to use common sense rather than restrictions, p-values are 0.01236 and 0.00215 for Cases and Deaths respectively.</a:t>
            </a:r>
          </a:p>
        </p:txBody>
      </p:sp>
      <p:sp>
        <p:nvSpPr>
          <p:cNvPr id="4" name="TextBox 3">
            <a:extLst>
              <a:ext uri="{FF2B5EF4-FFF2-40B4-BE49-F238E27FC236}">
                <a16:creationId xmlns:a16="http://schemas.microsoft.com/office/drawing/2014/main" id="{322F3C61-192F-2149-84AC-959CC060FBCB}"/>
              </a:ext>
            </a:extLst>
          </p:cNvPr>
          <p:cNvSpPr txBox="1"/>
          <p:nvPr/>
        </p:nvSpPr>
        <p:spPr>
          <a:xfrm>
            <a:off x="9557816" y="6687801"/>
            <a:ext cx="2396810" cy="200055"/>
          </a:xfrm>
          <a:prstGeom prst="rect">
            <a:avLst/>
          </a:prstGeom>
          <a:noFill/>
        </p:spPr>
        <p:txBody>
          <a:bodyPr wrap="none" rtlCol="0">
            <a:spAutoFit/>
          </a:bodyPr>
          <a:lstStyle/>
          <a:p>
            <a:r>
              <a:rPr lang="en-US" sz="700" dirty="0"/>
              <a:t>* https://</a:t>
            </a:r>
            <a:r>
              <a:rPr lang="en-US" sz="700" dirty="0" err="1"/>
              <a:t>www.bbc.com</a:t>
            </a:r>
            <a:r>
              <a:rPr lang="en-US" sz="700" dirty="0"/>
              <a:t>/news/world-europe-55347021</a:t>
            </a:r>
          </a:p>
        </p:txBody>
      </p:sp>
      <p:sp>
        <p:nvSpPr>
          <p:cNvPr id="7" name="Slide Number Placeholder 6">
            <a:extLst>
              <a:ext uri="{FF2B5EF4-FFF2-40B4-BE49-F238E27FC236}">
                <a16:creationId xmlns:a16="http://schemas.microsoft.com/office/drawing/2014/main" id="{F3D9249B-A0B1-414C-896B-125A2B75A1D5}"/>
              </a:ext>
            </a:extLst>
          </p:cNvPr>
          <p:cNvSpPr>
            <a:spLocks noGrp="1"/>
          </p:cNvSpPr>
          <p:nvPr>
            <p:ph type="sldNum" sz="quarter" idx="12"/>
          </p:nvPr>
        </p:nvSpPr>
        <p:spPr/>
        <p:txBody>
          <a:bodyPr/>
          <a:lstStyle/>
          <a:p>
            <a:fld id="{34B7E4EF-A1BD-40F4-AB7B-04F084DD991D}" type="slidenum">
              <a:rPr lang="en-US" smtClean="0"/>
              <a:t>17</a:t>
            </a:fld>
            <a:endParaRPr lang="en-US"/>
          </a:p>
        </p:txBody>
      </p:sp>
      <p:pic>
        <p:nvPicPr>
          <p:cNvPr id="9" name="Picture 8" descr="Shape, logo&#10;&#10;Description automatically generated">
            <a:extLst>
              <a:ext uri="{FF2B5EF4-FFF2-40B4-BE49-F238E27FC236}">
                <a16:creationId xmlns:a16="http://schemas.microsoft.com/office/drawing/2014/main" id="{9E9337BE-88C6-984E-9753-DE198A87E12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293672" y="4873167"/>
            <a:ext cx="783136" cy="489460"/>
          </a:xfrm>
          <a:prstGeom prst="rect">
            <a:avLst/>
          </a:prstGeom>
        </p:spPr>
      </p:pic>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65760"/>
            <a:ext cx="10058400" cy="731520"/>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3" name="Slide Number Placeholder 2">
            <a:extLst>
              <a:ext uri="{FF2B5EF4-FFF2-40B4-BE49-F238E27FC236}">
                <a16:creationId xmlns:a16="http://schemas.microsoft.com/office/drawing/2014/main" id="{E84D3260-82D5-134D-9B59-139D5AF9F00C}"/>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365760" y="365760"/>
            <a:ext cx="10058400" cy="731520"/>
          </a:xfrm>
        </p:spPr>
        <p:txBody>
          <a:bodyPr/>
          <a:lstStyle/>
          <a:p>
            <a:r>
              <a:rPr lang="en-US" dirty="0"/>
              <a:t>Conclusions (are we Finnish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population density 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017" y="3069869"/>
            <a:ext cx="9055965" cy="32189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7F1403-975D-CA4C-AEAA-4E884DCCE289}"/>
              </a:ext>
            </a:extLst>
          </p:cNvPr>
          <p:cNvSpPr>
            <a:spLocks noGrp="1"/>
          </p:cNvSpPr>
          <p:nvPr>
            <p:ph type="sldNum" sz="quarter" idx="12"/>
          </p:nvPr>
        </p:nvSpPr>
        <p:spPr/>
        <p:txBody>
          <a:bodyPr/>
          <a:lstStyle/>
          <a:p>
            <a:fld id="{34B7E4EF-A1BD-40F4-AB7B-04F084DD991D}" type="slidenum">
              <a:rPr lang="en-US" smtClean="0"/>
              <a:t>19</a:t>
            </a:fld>
            <a:endParaRPr lang="en-US"/>
          </a:p>
        </p:txBody>
      </p:sp>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65760" y="365760"/>
            <a:ext cx="10058400" cy="731520"/>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5" tooltip="https://pngimg.com/download/58396"/>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7"/>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8"/>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228133" y="3141869"/>
            <a:ext cx="3716131" cy="3716131"/>
          </a:xfrm>
          <a:prstGeom prst="rect">
            <a:avLst/>
          </a:prstGeom>
        </p:spPr>
      </p:pic>
      <p:sp>
        <p:nvSpPr>
          <p:cNvPr id="4" name="Slide Number Placeholder 3">
            <a:extLst>
              <a:ext uri="{FF2B5EF4-FFF2-40B4-BE49-F238E27FC236}">
                <a16:creationId xmlns:a16="http://schemas.microsoft.com/office/drawing/2014/main" id="{D2B2F9B6-4266-7C43-8F9C-E71BEA794DF7}"/>
              </a:ext>
            </a:extLst>
          </p:cNvPr>
          <p:cNvSpPr>
            <a:spLocks noGrp="1"/>
          </p:cNvSpPr>
          <p:nvPr>
            <p:ph type="sldNum" sz="quarter" idx="12"/>
          </p:nvPr>
        </p:nvSpPr>
        <p:spPr/>
        <p:txBody>
          <a:bodyPr/>
          <a:lstStyle/>
          <a:p>
            <a:fld id="{34B7E4EF-A1BD-40F4-AB7B-04F084DD991D}" type="slidenum">
              <a:rPr lang="en-US" smtClean="0"/>
              <a:t>2</a:t>
            </a:fld>
            <a:endParaRPr lang="en-US"/>
          </a:p>
        </p:txBody>
      </p:sp>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365760" y="365760"/>
            <a:ext cx="10058400" cy="731520"/>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p:txBody>
          <a:bodyPr/>
          <a:lstStyle/>
          <a:p>
            <a:pPr marL="0" indent="0">
              <a:buNone/>
            </a:pPr>
            <a:r>
              <a:rPr lang="en-US" sz="2000" dirty="0"/>
              <a:t>Do we trust the data? – Identify biases in reporting</a:t>
            </a:r>
          </a:p>
          <a:p>
            <a:endParaRPr lang="en-US" sz="2000" dirty="0"/>
          </a:p>
          <a:p>
            <a:r>
              <a:rPr lang="en-US" sz="2000" dirty="0"/>
              <a:t>Need more granularity in datasets</a:t>
            </a:r>
          </a:p>
          <a:p>
            <a:r>
              <a:rPr lang="en-US" sz="2000" dirty="0"/>
              <a:t>Percent positivity would be great</a:t>
            </a:r>
          </a:p>
          <a:p>
            <a:r>
              <a:rPr lang="en-US" sz="2000" dirty="0"/>
              <a:t>Tests per capita by county would be great</a:t>
            </a:r>
          </a:p>
          <a:p>
            <a:r>
              <a:rPr lang="en-US" sz="2000" dirty="0"/>
              <a:t>Look at vaccines - more data needed</a:t>
            </a:r>
          </a:p>
          <a:p>
            <a:pPr lvl="1"/>
            <a:endParaRPr lang="en-US" dirty="0"/>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3" tooltip="http://www.pngall.com/learning-png/download/46924"/>
              </a:rPr>
              <a:t>This Photo</a:t>
            </a:r>
            <a:r>
              <a:rPr lang="en-US" sz="900" dirty="0"/>
              <a:t> by Unknown Author is licensed under </a:t>
            </a:r>
            <a:r>
              <a:rPr lang="en-US" sz="900" dirty="0">
                <a:hlinkClick r:id="rId4" tooltip="https://creativecommons.org/licenses/by-nc/3.0/"/>
              </a:rPr>
              <a:t>CC BY-NC</a:t>
            </a:r>
            <a:endParaRPr lang="en-US" sz="900" dirty="0"/>
          </a:p>
        </p:txBody>
      </p:sp>
      <p:sp>
        <p:nvSpPr>
          <p:cNvPr id="4" name="Slide Number Placeholder 3">
            <a:extLst>
              <a:ext uri="{FF2B5EF4-FFF2-40B4-BE49-F238E27FC236}">
                <a16:creationId xmlns:a16="http://schemas.microsoft.com/office/drawing/2014/main" id="{5B9C9533-98DC-214C-9619-583840403461}"/>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365760" y="365760"/>
            <a:ext cx="10058400" cy="731520"/>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6"/>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7"/>
              </a:rPr>
              <a:t>www.kaggle.com/paultimothymooney/latitude-and-longitude-for-every-country-and-state</a:t>
            </a:r>
            <a:r>
              <a:rPr lang="en-US" dirty="0"/>
              <a:t>.</a:t>
            </a:r>
          </a:p>
        </p:txBody>
      </p:sp>
      <p:sp>
        <p:nvSpPr>
          <p:cNvPr id="4" name="Slide Number Placeholder 3">
            <a:extLst>
              <a:ext uri="{FF2B5EF4-FFF2-40B4-BE49-F238E27FC236}">
                <a16:creationId xmlns:a16="http://schemas.microsoft.com/office/drawing/2014/main" id="{FBD0EE1F-E5AC-EC45-AFDB-FCB7A5C95E0E}"/>
              </a:ext>
            </a:extLst>
          </p:cNvPr>
          <p:cNvSpPr>
            <a:spLocks noGrp="1"/>
          </p:cNvSpPr>
          <p:nvPr>
            <p:ph type="sldNum" sz="quarter" idx="12"/>
          </p:nvPr>
        </p:nvSpPr>
        <p:spPr/>
        <p:txBody>
          <a:bodyPr/>
          <a:lstStyle/>
          <a:p>
            <a:fld id="{34B7E4EF-A1BD-40F4-AB7B-04F084DD991D}" type="slidenum">
              <a:rPr lang="en-US" smtClean="0"/>
              <a:t>21</a:t>
            </a:fld>
            <a:endParaRPr lang="en-US"/>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65760" y="365760"/>
            <a:ext cx="9215535" cy="73152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2"/>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
        <p:nvSpPr>
          <p:cNvPr id="5" name="Slide Number Placeholder 4">
            <a:extLst>
              <a:ext uri="{FF2B5EF4-FFF2-40B4-BE49-F238E27FC236}">
                <a16:creationId xmlns:a16="http://schemas.microsoft.com/office/drawing/2014/main" id="{F486AA28-A07E-C44E-B6C5-CBC46E895C95}"/>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65760" y="36576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2"/>
          <a:stretch>
            <a:fillRect/>
          </a:stretch>
        </p:blipFill>
        <p:spPr>
          <a:xfrm>
            <a:off x="4925745" y="1628566"/>
            <a:ext cx="6876783" cy="3889793"/>
          </a:xfrm>
          <a:prstGeom prst="rect">
            <a:avLst/>
          </a:prstGeom>
        </p:spPr>
      </p:pic>
      <p:sp>
        <p:nvSpPr>
          <p:cNvPr id="4" name="Slide Number Placeholder 3">
            <a:extLst>
              <a:ext uri="{FF2B5EF4-FFF2-40B4-BE49-F238E27FC236}">
                <a16:creationId xmlns:a16="http://schemas.microsoft.com/office/drawing/2014/main" id="{21D309F7-BD1E-784B-9AB2-462D01B8FD22}"/>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
        <p:nvSpPr>
          <p:cNvPr id="3" name="Slide Number Placeholder 2">
            <a:extLst>
              <a:ext uri="{FF2B5EF4-FFF2-40B4-BE49-F238E27FC236}">
                <a16:creationId xmlns:a16="http://schemas.microsoft.com/office/drawing/2014/main" id="{E2D67EF0-21B7-714B-8FF2-E92D50B74BC1}"/>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2"/>
          <a:stretch>
            <a:fillRect/>
          </a:stretch>
        </p:blipFill>
        <p:spPr>
          <a:xfrm>
            <a:off x="3352175" y="2199065"/>
            <a:ext cx="5487650" cy="3658433"/>
          </a:xfrm>
        </p:spPr>
      </p:pic>
      <p:sp>
        <p:nvSpPr>
          <p:cNvPr id="3" name="Slide Number Placeholder 2">
            <a:extLst>
              <a:ext uri="{FF2B5EF4-FFF2-40B4-BE49-F238E27FC236}">
                <a16:creationId xmlns:a16="http://schemas.microsoft.com/office/drawing/2014/main" id="{D0A09482-8A2A-794E-89E7-07D48E4DCB6E}"/>
              </a:ext>
            </a:extLst>
          </p:cNvPr>
          <p:cNvSpPr>
            <a:spLocks noGrp="1"/>
          </p:cNvSpPr>
          <p:nvPr>
            <p:ph type="sldNum" sz="quarter" idx="12"/>
          </p:nvPr>
        </p:nvSpPr>
        <p:spPr/>
        <p:txBody>
          <a:bodyPr/>
          <a:lstStyle/>
          <a:p>
            <a:fld id="{34B7E4EF-A1BD-40F4-AB7B-04F084DD991D}" type="slidenum">
              <a:rPr lang="en-US" smtClean="0"/>
              <a:t>7</a:t>
            </a:fld>
            <a:endParaRPr lang="en-US"/>
          </a:p>
        </p:txBody>
      </p:sp>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2"/>
          <a:stretch>
            <a:fillRect/>
          </a:stretch>
        </p:blipFill>
        <p:spPr>
          <a:xfrm>
            <a:off x="3352175" y="2199065"/>
            <a:ext cx="5487650" cy="3658433"/>
          </a:xfrm>
        </p:spPr>
      </p:pic>
      <p:sp>
        <p:nvSpPr>
          <p:cNvPr id="3" name="Slide Number Placeholder 2">
            <a:extLst>
              <a:ext uri="{FF2B5EF4-FFF2-40B4-BE49-F238E27FC236}">
                <a16:creationId xmlns:a16="http://schemas.microsoft.com/office/drawing/2014/main" id="{A7D62185-07E8-9940-BFCE-E1667626A263}"/>
              </a:ext>
            </a:extLst>
          </p:cNvPr>
          <p:cNvSpPr>
            <a:spLocks noGrp="1"/>
          </p:cNvSpPr>
          <p:nvPr>
            <p:ph type="sldNum" sz="quarter" idx="12"/>
          </p:nvPr>
        </p:nvSpPr>
        <p:spPr/>
        <p:txBody>
          <a:bodyPr/>
          <a:lstStyle/>
          <a:p>
            <a:fld id="{34B7E4EF-A1BD-40F4-AB7B-04F084DD991D}" type="slidenum">
              <a:rPr lang="en-US" smtClean="0"/>
              <a:t>8</a:t>
            </a:fld>
            <a:endParaRPr lang="en-US"/>
          </a:p>
        </p:txBody>
      </p:sp>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2"/>
          <a:stretch>
            <a:fillRect/>
          </a:stretch>
        </p:blipFill>
        <p:spPr>
          <a:xfrm>
            <a:off x="3352175" y="2199065"/>
            <a:ext cx="5487650" cy="3658433"/>
          </a:xfrm>
        </p:spPr>
      </p:pic>
      <p:sp>
        <p:nvSpPr>
          <p:cNvPr id="3" name="Slide Number Placeholder 2">
            <a:extLst>
              <a:ext uri="{FF2B5EF4-FFF2-40B4-BE49-F238E27FC236}">
                <a16:creationId xmlns:a16="http://schemas.microsoft.com/office/drawing/2014/main" id="{73F1AB41-4250-0444-A371-307E51A4354E}"/>
              </a:ext>
            </a:extLst>
          </p:cNvPr>
          <p:cNvSpPr>
            <a:spLocks noGrp="1"/>
          </p:cNvSpPr>
          <p:nvPr>
            <p:ph type="sldNum" sz="quarter" idx="12"/>
          </p:nvPr>
        </p:nvSpPr>
        <p:spPr/>
        <p:txBody>
          <a:bodyPr/>
          <a:lstStyle/>
          <a:p>
            <a:fld id="{34B7E4EF-A1BD-40F4-AB7B-04F084DD991D}" type="slidenum">
              <a:rPr lang="en-US" smtClean="0"/>
              <a:t>9</a:t>
            </a:fld>
            <a:endParaRPr lang="en-US"/>
          </a:p>
        </p:txBody>
      </p:sp>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967</Words>
  <Application>Microsoft Macintosh PowerPoint</Application>
  <PresentationFormat>Widescreen</PresentationFormat>
  <Paragraphs>139</Paragraphs>
  <Slides>21</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Avenir Next LT Pro</vt:lpstr>
      <vt:lpstr>Avenir Next LT Pro Light</vt:lpstr>
      <vt:lpstr>Calibri</vt:lpstr>
      <vt:lpstr>Garamond</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Global Data Fun to look at, difficult to interpret</vt:lpstr>
      <vt:lpstr>The Path Forward - Europe</vt:lpstr>
      <vt:lpstr>Statistical Analysis</vt:lpstr>
      <vt:lpstr>STILL A LOT OF NOTHING</vt:lpstr>
      <vt:lpstr>Schengen Region</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Gina Freed</cp:lastModifiedBy>
  <cp:revision>48</cp:revision>
  <dcterms:created xsi:type="dcterms:W3CDTF">2021-05-03T22:55:54Z</dcterms:created>
  <dcterms:modified xsi:type="dcterms:W3CDTF">2021-05-06T18:27:15Z</dcterms:modified>
</cp:coreProperties>
</file>